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1" r:id="rId2"/>
    <p:sldId id="392" r:id="rId3"/>
    <p:sldId id="393" r:id="rId4"/>
    <p:sldId id="394" r:id="rId5"/>
    <p:sldId id="398" r:id="rId6"/>
    <p:sldId id="399" r:id="rId7"/>
    <p:sldId id="400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ahoma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  <a:srgbClr val="CCFFCC"/>
    <a:srgbClr val="CCFFFF"/>
    <a:srgbClr val="66FF66"/>
    <a:srgbClr val="FFCCFF"/>
    <a:srgbClr val="FFCCCC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5" autoAdjust="0"/>
    <p:restoredTop sz="99863" autoAdjust="0"/>
  </p:normalViewPr>
  <p:slideViewPr>
    <p:cSldViewPr>
      <p:cViewPr>
        <p:scale>
          <a:sx n="68" d="100"/>
          <a:sy n="68" d="100"/>
        </p:scale>
        <p:origin x="-1230" y="-1044"/>
      </p:cViewPr>
      <p:guideLst>
        <p:guide orient="horz" pos="528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110" y="1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fld id="{EA303149-2E61-43F7-9AE0-02276759E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fld id="{332E9F88-C9D7-4345-9403-5148A32368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ヒラギノ角ゴ Pro W3" pitchFamily="32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ヒラギノ角ゴ Pro W3" pitchFamily="32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ヒラギノ角ゴ Pro W3" pitchFamily="32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ヒラギノ角ゴ Pro W3" pitchFamily="32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ヒラギノ角ゴ Pro W3" pitchFamily="32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ahoma" pitchFamily="34" charset="0"/>
              <a:ea typeface="ヒラギノ角ゴ Pro W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4C6290-7717-414D-A101-EFEB65492B29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ahoma" pitchFamily="34" charset="0"/>
              <a:ea typeface="ヒラギノ角ゴ Pro W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F15CB9-3B1F-4978-8204-8F8AEC597C9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ahoma" pitchFamily="34" charset="0"/>
              <a:ea typeface="ヒラギノ角ゴ Pro W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A0E880-F13A-4879-BF0F-D48A04B894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ahoma" pitchFamily="34" charset="0"/>
              <a:ea typeface="ヒラギノ角ゴ Pro W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A3DECD-3D5B-4D02-BA42-8776E33DE5F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ahoma" pitchFamily="34" charset="0"/>
              <a:ea typeface="ヒラギノ角ゴ Pro W3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2C599D-CB23-4183-AF5A-C6002935BF8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3"/>
          <p:cNvSpPr>
            <a:spLocks noChangeArrowheads="1"/>
          </p:cNvSpPr>
          <p:nvPr/>
        </p:nvSpPr>
        <p:spPr bwMode="auto">
          <a:xfrm>
            <a:off x="0" y="1905000"/>
            <a:ext cx="9144000" cy="15240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Tahoma" charset="0"/>
              <a:ea typeface="ヒラギノ角ゴ Pro W3" pitchFamily="32" charset="-128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1981200"/>
            <a:ext cx="9144000" cy="137160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Tahoma" charset="0"/>
              <a:ea typeface="ヒラギノ角ゴ Pro W3" pitchFamily="32" charset="-128"/>
              <a:cs typeface="+mn-cs"/>
            </a:endParaRPr>
          </a:p>
        </p:txBody>
      </p:sp>
      <p:sp>
        <p:nvSpPr>
          <p:cNvPr id="6" name="Line 25"/>
          <p:cNvSpPr>
            <a:spLocks noChangeShapeType="1"/>
          </p:cNvSpPr>
          <p:nvPr/>
        </p:nvSpPr>
        <p:spPr bwMode="auto">
          <a:xfrm>
            <a:off x="0" y="3352800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 dirty="0">
              <a:ea typeface="ヒラギノ角ゴ Pro W3" pitchFamily="32" charset="-128"/>
              <a:cs typeface="+mn-cs"/>
            </a:endParaRPr>
          </a:p>
        </p:txBody>
      </p:sp>
      <p:pic>
        <p:nvPicPr>
          <p:cNvPr id="7" name="Picture 9" descr="namemedia_twiki_logo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3810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2193925"/>
            <a:ext cx="4129088" cy="974725"/>
          </a:xfrm>
        </p:spPr>
        <p:txBody>
          <a:bodyPr anchor="t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733800"/>
            <a:ext cx="4038600" cy="260350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762000" y="1066800"/>
            <a:ext cx="8382000" cy="76200"/>
            <a:chOff x="96" y="768"/>
            <a:chExt cx="5664" cy="48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96" y="768"/>
              <a:ext cx="5664" cy="4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352" y="768"/>
              <a:ext cx="103" cy="48"/>
              <a:chOff x="1001" y="2400"/>
              <a:chExt cx="103" cy="48"/>
            </a:xfrm>
          </p:grpSpPr>
          <p:sp>
            <p:nvSpPr>
              <p:cNvPr id="23" name="AutoShape 8"/>
              <p:cNvSpPr>
                <a:spLocks noChangeArrowheads="1"/>
              </p:cNvSpPr>
              <p:nvPr/>
            </p:nvSpPr>
            <p:spPr bwMode="auto">
              <a:xfrm>
                <a:off x="105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AutoShape 9"/>
              <p:cNvSpPr>
                <a:spLocks noChangeArrowheads="1"/>
              </p:cNvSpPr>
              <p:nvPr/>
            </p:nvSpPr>
            <p:spPr bwMode="auto">
              <a:xfrm>
                <a:off x="104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AutoShape 10"/>
              <p:cNvSpPr>
                <a:spLocks noChangeArrowheads="1"/>
              </p:cNvSpPr>
              <p:nvPr/>
            </p:nvSpPr>
            <p:spPr bwMode="auto">
              <a:xfrm>
                <a:off x="1034" y="2400"/>
                <a:ext cx="47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AutoShape 11"/>
              <p:cNvSpPr>
                <a:spLocks noChangeArrowheads="1"/>
              </p:cNvSpPr>
              <p:nvPr/>
            </p:nvSpPr>
            <p:spPr bwMode="auto">
              <a:xfrm>
                <a:off x="1024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AutoShape 12"/>
              <p:cNvSpPr>
                <a:spLocks noChangeArrowheads="1"/>
              </p:cNvSpPr>
              <p:nvPr/>
            </p:nvSpPr>
            <p:spPr bwMode="auto">
              <a:xfrm>
                <a:off x="101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AutoShape 13"/>
              <p:cNvSpPr>
                <a:spLocks noChangeArrowheads="1"/>
              </p:cNvSpPr>
              <p:nvPr/>
            </p:nvSpPr>
            <p:spPr bwMode="auto">
              <a:xfrm>
                <a:off x="100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166" y="768"/>
              <a:ext cx="102" cy="48"/>
              <a:chOff x="1001" y="2400"/>
              <a:chExt cx="102" cy="48"/>
            </a:xfrm>
          </p:grpSpPr>
          <p:sp>
            <p:nvSpPr>
              <p:cNvPr id="17" name="AutoShape 15"/>
              <p:cNvSpPr>
                <a:spLocks noChangeArrowheads="1"/>
              </p:cNvSpPr>
              <p:nvPr/>
            </p:nvSpPr>
            <p:spPr bwMode="auto">
              <a:xfrm>
                <a:off x="1055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AutoShape 16"/>
              <p:cNvSpPr>
                <a:spLocks noChangeArrowheads="1"/>
              </p:cNvSpPr>
              <p:nvPr/>
            </p:nvSpPr>
            <p:spPr bwMode="auto">
              <a:xfrm>
                <a:off x="104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AutoShape 17"/>
              <p:cNvSpPr>
                <a:spLocks noChangeArrowheads="1"/>
              </p:cNvSpPr>
              <p:nvPr/>
            </p:nvSpPr>
            <p:spPr bwMode="auto">
              <a:xfrm>
                <a:off x="1034" y="2400"/>
                <a:ext cx="47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AutoShape 18"/>
              <p:cNvSpPr>
                <a:spLocks noChangeArrowheads="1"/>
              </p:cNvSpPr>
              <p:nvPr/>
            </p:nvSpPr>
            <p:spPr bwMode="auto">
              <a:xfrm>
                <a:off x="1023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AutoShape 19"/>
              <p:cNvSpPr>
                <a:spLocks noChangeArrowheads="1"/>
              </p:cNvSpPr>
              <p:nvPr/>
            </p:nvSpPr>
            <p:spPr bwMode="auto">
              <a:xfrm>
                <a:off x="1010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AutoShape 20"/>
              <p:cNvSpPr>
                <a:spLocks noChangeArrowheads="1"/>
              </p:cNvSpPr>
              <p:nvPr/>
            </p:nvSpPr>
            <p:spPr bwMode="auto">
              <a:xfrm>
                <a:off x="100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21"/>
            <p:cNvGrpSpPr>
              <a:grpSpLocks/>
            </p:cNvGrpSpPr>
            <p:nvPr/>
          </p:nvGrpSpPr>
          <p:grpSpPr bwMode="auto">
            <a:xfrm>
              <a:off x="5452" y="768"/>
              <a:ext cx="103" cy="48"/>
              <a:chOff x="1001" y="2400"/>
              <a:chExt cx="103" cy="48"/>
            </a:xfrm>
          </p:grpSpPr>
          <p:sp>
            <p:nvSpPr>
              <p:cNvPr id="11" name="AutoShape 22"/>
              <p:cNvSpPr>
                <a:spLocks noChangeArrowheads="1"/>
              </p:cNvSpPr>
              <p:nvPr/>
            </p:nvSpPr>
            <p:spPr bwMode="auto">
              <a:xfrm>
                <a:off x="105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AutoShape 23"/>
              <p:cNvSpPr>
                <a:spLocks noChangeArrowheads="1"/>
              </p:cNvSpPr>
              <p:nvPr/>
            </p:nvSpPr>
            <p:spPr bwMode="auto">
              <a:xfrm>
                <a:off x="104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AutoShape 24"/>
              <p:cNvSpPr>
                <a:spLocks noChangeArrowheads="1"/>
              </p:cNvSpPr>
              <p:nvPr/>
            </p:nvSpPr>
            <p:spPr bwMode="auto">
              <a:xfrm>
                <a:off x="1034" y="2400"/>
                <a:ext cx="47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utoShape 25"/>
              <p:cNvSpPr>
                <a:spLocks noChangeArrowheads="1"/>
              </p:cNvSpPr>
              <p:nvPr/>
            </p:nvSpPr>
            <p:spPr bwMode="auto">
              <a:xfrm>
                <a:off x="1024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utoShape 26"/>
              <p:cNvSpPr>
                <a:spLocks noChangeArrowheads="1"/>
              </p:cNvSpPr>
              <p:nvPr/>
            </p:nvSpPr>
            <p:spPr bwMode="auto">
              <a:xfrm>
                <a:off x="101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AutoShape 27"/>
              <p:cNvSpPr>
                <a:spLocks noChangeArrowheads="1"/>
              </p:cNvSpPr>
              <p:nvPr/>
            </p:nvSpPr>
            <p:spPr bwMode="auto">
              <a:xfrm>
                <a:off x="100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Line 28"/>
            <p:cNvSpPr>
              <a:spLocks noChangeShapeType="1"/>
            </p:cNvSpPr>
            <p:nvPr/>
          </p:nvSpPr>
          <p:spPr bwMode="auto">
            <a:xfrm>
              <a:off x="96" y="768"/>
              <a:ext cx="566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>
              <a:off x="96" y="816"/>
              <a:ext cx="5664" cy="0"/>
            </a:xfrm>
            <a:prstGeom prst="line">
              <a:avLst/>
            </a:prstGeom>
            <a:noFill/>
            <a:ln w="9525">
              <a:solidFill>
                <a:srgbClr val="5ACEC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11163"/>
            <a:ext cx="8153400" cy="492443"/>
          </a:xfrm>
        </p:spPr>
        <p:txBody>
          <a:bodyPr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4724400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buFont typeface="Wingdings 2" pitchFamily="18" charset="2"/>
              <a:buChar char=""/>
              <a:defRPr/>
            </a:lvl1pPr>
            <a:lvl2pPr>
              <a:buFont typeface="Wingdings 2" pitchFamily="18" charset="2"/>
              <a:buChar char=""/>
              <a:defRPr/>
            </a:lvl2pPr>
            <a:lvl3pPr>
              <a:buFont typeface="Wingdings 2" pitchFamily="18" charset="2"/>
              <a:buChar char=""/>
              <a:defRPr/>
            </a:lvl3pPr>
            <a:lvl4pPr>
              <a:buFont typeface="Wingdings 2" pitchFamily="18" charset="2"/>
              <a:buChar char=""/>
              <a:defRPr/>
            </a:lvl4pPr>
            <a:lvl5pPr>
              <a:buFont typeface="Wingdings 2" pitchFamily="18" charset="2"/>
              <a:buChar char="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8C2A4-A4F6-43C1-ACAA-9E0F2AF45A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A023B-F996-45DE-8901-CE83E0F8D9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2057400"/>
            <a:ext cx="2705100" cy="110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2057400"/>
            <a:ext cx="2705100" cy="1103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A2634-92AB-4443-B191-261E389E25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8229600" cy="639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027DA-533C-4FBB-9B6A-51CC9C429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C150E-DA49-46CA-A483-F9128B9600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0279C-23E2-4AFB-8283-56536BBC35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05D38-9FA3-4391-BB87-B188B44F4A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D9CA5-D55E-4344-A20F-90771FA8D0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2" descr="nm_pp_layout_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0"/>
            <a:ext cx="3227388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11163"/>
            <a:ext cx="8153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2057400"/>
            <a:ext cx="55626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62600" y="6662738"/>
            <a:ext cx="3429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 b="0">
                <a:latin typeface="Tahoma" charset="0"/>
                <a:ea typeface="ヒラギノ角ゴ Pro W3" pitchFamily="32" charset="-128"/>
                <a:cs typeface="+mn-cs"/>
              </a:defRPr>
            </a:lvl1pPr>
          </a:lstStyle>
          <a:p>
            <a:pPr>
              <a:defRPr/>
            </a:pPr>
            <a:fld id="{0B6DED0D-9B39-4C28-AB17-1B44A0FC44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33" descr="nm_pp_layout_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6200775"/>
            <a:ext cx="91455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1" name="Group 6"/>
          <p:cNvGrpSpPr>
            <a:grpSpLocks/>
          </p:cNvGrpSpPr>
          <p:nvPr/>
        </p:nvGrpSpPr>
        <p:grpSpPr bwMode="auto">
          <a:xfrm>
            <a:off x="762000" y="1066800"/>
            <a:ext cx="8382000" cy="76200"/>
            <a:chOff x="96" y="768"/>
            <a:chExt cx="5664" cy="4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6" y="768"/>
              <a:ext cx="5664" cy="4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3" name="Group 7"/>
            <p:cNvGrpSpPr>
              <a:grpSpLocks/>
            </p:cNvGrpSpPr>
            <p:nvPr/>
          </p:nvGrpSpPr>
          <p:grpSpPr bwMode="auto">
            <a:xfrm>
              <a:off x="1352" y="768"/>
              <a:ext cx="103" cy="48"/>
              <a:chOff x="1001" y="2400"/>
              <a:chExt cx="103" cy="48"/>
            </a:xfrm>
          </p:grpSpPr>
          <p:sp>
            <p:nvSpPr>
              <p:cNvPr id="26" name="AutoShape 8"/>
              <p:cNvSpPr>
                <a:spLocks noChangeArrowheads="1"/>
              </p:cNvSpPr>
              <p:nvPr/>
            </p:nvSpPr>
            <p:spPr bwMode="auto">
              <a:xfrm>
                <a:off x="105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AutoShape 9"/>
              <p:cNvSpPr>
                <a:spLocks noChangeArrowheads="1"/>
              </p:cNvSpPr>
              <p:nvPr/>
            </p:nvSpPr>
            <p:spPr bwMode="auto">
              <a:xfrm>
                <a:off x="104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AutoShape 10"/>
              <p:cNvSpPr>
                <a:spLocks noChangeArrowheads="1"/>
              </p:cNvSpPr>
              <p:nvPr/>
            </p:nvSpPr>
            <p:spPr bwMode="auto">
              <a:xfrm>
                <a:off x="1034" y="2400"/>
                <a:ext cx="47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AutoShape 11"/>
              <p:cNvSpPr>
                <a:spLocks noChangeArrowheads="1"/>
              </p:cNvSpPr>
              <p:nvPr/>
            </p:nvSpPr>
            <p:spPr bwMode="auto">
              <a:xfrm>
                <a:off x="1024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AutoShape 12"/>
              <p:cNvSpPr>
                <a:spLocks noChangeArrowheads="1"/>
              </p:cNvSpPr>
              <p:nvPr/>
            </p:nvSpPr>
            <p:spPr bwMode="auto">
              <a:xfrm>
                <a:off x="101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AutoShape 13"/>
              <p:cNvSpPr>
                <a:spLocks noChangeArrowheads="1"/>
              </p:cNvSpPr>
              <p:nvPr/>
            </p:nvSpPr>
            <p:spPr bwMode="auto">
              <a:xfrm>
                <a:off x="100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4" name="Group 14"/>
            <p:cNvGrpSpPr>
              <a:grpSpLocks/>
            </p:cNvGrpSpPr>
            <p:nvPr/>
          </p:nvGrpSpPr>
          <p:grpSpPr bwMode="auto">
            <a:xfrm>
              <a:off x="166" y="768"/>
              <a:ext cx="103" cy="48"/>
              <a:chOff x="1001" y="2400"/>
              <a:chExt cx="103" cy="48"/>
            </a:xfrm>
          </p:grpSpPr>
          <p:sp>
            <p:nvSpPr>
              <p:cNvPr id="20" name="AutoShape 15"/>
              <p:cNvSpPr>
                <a:spLocks noChangeArrowheads="1"/>
              </p:cNvSpPr>
              <p:nvPr/>
            </p:nvSpPr>
            <p:spPr bwMode="auto">
              <a:xfrm>
                <a:off x="1055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AutoShape 16"/>
              <p:cNvSpPr>
                <a:spLocks noChangeArrowheads="1"/>
              </p:cNvSpPr>
              <p:nvPr/>
            </p:nvSpPr>
            <p:spPr bwMode="auto">
              <a:xfrm>
                <a:off x="104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AutoShape 17"/>
              <p:cNvSpPr>
                <a:spLocks noChangeArrowheads="1"/>
              </p:cNvSpPr>
              <p:nvPr/>
            </p:nvSpPr>
            <p:spPr bwMode="auto">
              <a:xfrm>
                <a:off x="1034" y="2400"/>
                <a:ext cx="47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AutoShape 18"/>
              <p:cNvSpPr>
                <a:spLocks noChangeArrowheads="1"/>
              </p:cNvSpPr>
              <p:nvPr/>
            </p:nvSpPr>
            <p:spPr bwMode="auto">
              <a:xfrm>
                <a:off x="1023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AutoShape 19"/>
              <p:cNvSpPr>
                <a:spLocks noChangeArrowheads="1"/>
              </p:cNvSpPr>
              <p:nvPr/>
            </p:nvSpPr>
            <p:spPr bwMode="auto">
              <a:xfrm>
                <a:off x="1010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AutoShape 20"/>
              <p:cNvSpPr>
                <a:spLocks noChangeArrowheads="1"/>
              </p:cNvSpPr>
              <p:nvPr/>
            </p:nvSpPr>
            <p:spPr bwMode="auto">
              <a:xfrm>
                <a:off x="100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5" name="Group 21"/>
            <p:cNvGrpSpPr>
              <a:grpSpLocks/>
            </p:cNvGrpSpPr>
            <p:nvPr/>
          </p:nvGrpSpPr>
          <p:grpSpPr bwMode="auto">
            <a:xfrm>
              <a:off x="5452" y="768"/>
              <a:ext cx="103" cy="48"/>
              <a:chOff x="1001" y="2400"/>
              <a:chExt cx="103" cy="48"/>
            </a:xfrm>
          </p:grpSpPr>
          <p:sp>
            <p:nvSpPr>
              <p:cNvPr id="14" name="AutoShape 22"/>
              <p:cNvSpPr>
                <a:spLocks noChangeArrowheads="1"/>
              </p:cNvSpPr>
              <p:nvPr/>
            </p:nvSpPr>
            <p:spPr bwMode="auto">
              <a:xfrm>
                <a:off x="105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utoShape 23"/>
              <p:cNvSpPr>
                <a:spLocks noChangeArrowheads="1"/>
              </p:cNvSpPr>
              <p:nvPr/>
            </p:nvSpPr>
            <p:spPr bwMode="auto">
              <a:xfrm>
                <a:off x="1046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AutoShape 24"/>
              <p:cNvSpPr>
                <a:spLocks noChangeArrowheads="1"/>
              </p:cNvSpPr>
              <p:nvPr/>
            </p:nvSpPr>
            <p:spPr bwMode="auto">
              <a:xfrm>
                <a:off x="1034" y="2400"/>
                <a:ext cx="47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AutoShape 25"/>
              <p:cNvSpPr>
                <a:spLocks noChangeArrowheads="1"/>
              </p:cNvSpPr>
              <p:nvPr/>
            </p:nvSpPr>
            <p:spPr bwMode="auto">
              <a:xfrm>
                <a:off x="1024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AutoShape 26"/>
              <p:cNvSpPr>
                <a:spLocks noChangeArrowheads="1"/>
              </p:cNvSpPr>
              <p:nvPr/>
            </p:nvSpPr>
            <p:spPr bwMode="auto">
              <a:xfrm>
                <a:off x="101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AutoShape 27"/>
              <p:cNvSpPr>
                <a:spLocks noChangeArrowheads="1"/>
              </p:cNvSpPr>
              <p:nvPr/>
            </p:nvSpPr>
            <p:spPr bwMode="auto">
              <a:xfrm>
                <a:off x="1001" y="2400"/>
                <a:ext cx="48" cy="48"/>
              </a:xfrm>
              <a:prstGeom prst="homePlate">
                <a:avLst>
                  <a:gd name="adj" fmla="val 37500"/>
                </a:avLst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" name="Line 28"/>
            <p:cNvSpPr>
              <a:spLocks noChangeShapeType="1"/>
            </p:cNvSpPr>
            <p:nvPr/>
          </p:nvSpPr>
          <p:spPr bwMode="auto">
            <a:xfrm>
              <a:off x="96" y="768"/>
              <a:ext cx="5664" cy="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Line 29"/>
            <p:cNvSpPr>
              <a:spLocks noChangeShapeType="1"/>
            </p:cNvSpPr>
            <p:nvPr/>
          </p:nvSpPr>
          <p:spPr bwMode="auto">
            <a:xfrm>
              <a:off x="96" y="816"/>
              <a:ext cx="5664" cy="0"/>
            </a:xfrm>
            <a:prstGeom prst="line">
              <a:avLst/>
            </a:prstGeom>
            <a:noFill/>
            <a:ln w="9525">
              <a:solidFill>
                <a:srgbClr val="5ACEC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415F9C"/>
          </a:solidFill>
          <a:latin typeface="+mj-lt"/>
          <a:ea typeface="+mj-ea"/>
          <a:cs typeface="ヒラギノ角ゴ Pro W3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415F9C"/>
          </a:solidFill>
          <a:latin typeface="Tahoma" charset="0"/>
          <a:ea typeface="ヒラギノ角ゴ Pro W3" pitchFamily="32" charset="-128"/>
          <a:cs typeface="ヒラギノ角ゴ Pro W3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415F9C"/>
          </a:solidFill>
          <a:latin typeface="Tahoma" charset="0"/>
          <a:ea typeface="ヒラギノ角ゴ Pro W3" pitchFamily="32" charset="-128"/>
          <a:cs typeface="ヒラギノ角ゴ Pro W3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415F9C"/>
          </a:solidFill>
          <a:latin typeface="Tahoma" charset="0"/>
          <a:ea typeface="ヒラギノ角ゴ Pro W3" pitchFamily="32" charset="-128"/>
          <a:cs typeface="ヒラギノ角ゴ Pro W3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415F9C"/>
          </a:solidFill>
          <a:latin typeface="Tahoma" charset="0"/>
          <a:ea typeface="ヒラギノ角ゴ Pro W3" pitchFamily="32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  <a:ea typeface="ヒラギノ角ゴ Pro W3" pitchFamily="3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  <a:ea typeface="ヒラギノ角ゴ Pro W3" pitchFamily="3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  <a:ea typeface="ヒラギノ角ゴ Pro W3" pitchFamily="3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Tahoma" charset="0"/>
          <a:ea typeface="ヒラギノ角ゴ Pro W3" pitchFamily="32" charset="-128"/>
        </a:defRPr>
      </a:lvl9pPr>
    </p:titleStyle>
    <p:bodyStyle>
      <a:lvl1pPr marL="342900" indent="-342900" algn="l" rtl="0" fontAlgn="base">
        <a:lnSpc>
          <a:spcPct val="95000"/>
        </a:lnSpc>
        <a:spcBef>
          <a:spcPct val="0"/>
        </a:spcBef>
        <a:spcAft>
          <a:spcPct val="0"/>
        </a:spcAft>
        <a:buClr>
          <a:srgbClr val="415F9C"/>
        </a:buClr>
        <a:buFont typeface="Wingdings 2" pitchFamily="18" charset="2"/>
        <a:buChar char="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166688" indent="-165100" algn="l" rtl="0" fontAlgn="base">
        <a:lnSpc>
          <a:spcPct val="95000"/>
        </a:lnSpc>
        <a:spcBef>
          <a:spcPct val="50000"/>
        </a:spcBef>
        <a:spcAft>
          <a:spcPct val="0"/>
        </a:spcAft>
        <a:buClr>
          <a:srgbClr val="415F9C"/>
        </a:buClr>
        <a:buFont typeface="Wingdings 2" pitchFamily="18" charset="2"/>
        <a:buChar char=""/>
        <a:defRPr sz="14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346075" indent="-177800" algn="l" rtl="0" fontAlgn="base">
        <a:lnSpc>
          <a:spcPct val="95000"/>
        </a:lnSpc>
        <a:spcBef>
          <a:spcPct val="30000"/>
        </a:spcBef>
        <a:spcAft>
          <a:spcPct val="0"/>
        </a:spcAft>
        <a:buClr>
          <a:srgbClr val="415F9C"/>
        </a:buClr>
        <a:buFont typeface="Wingdings 2" pitchFamily="18" charset="2"/>
        <a:buChar char=""/>
        <a:defRPr sz="12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514350" indent="-166688" algn="l" rtl="0" fontAlgn="base">
        <a:lnSpc>
          <a:spcPct val="95000"/>
        </a:lnSpc>
        <a:spcBef>
          <a:spcPct val="20000"/>
        </a:spcBef>
        <a:spcAft>
          <a:spcPct val="0"/>
        </a:spcAft>
        <a:buClr>
          <a:srgbClr val="415F9C"/>
        </a:buClr>
        <a:buFont typeface="Wingdings 2" pitchFamily="18" charset="2"/>
        <a:buChar char=""/>
        <a:defRPr sz="1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682625" indent="-166688" algn="l" rtl="0" fontAlgn="base">
        <a:lnSpc>
          <a:spcPct val="95000"/>
        </a:lnSpc>
        <a:spcBef>
          <a:spcPct val="10000"/>
        </a:spcBef>
        <a:spcAft>
          <a:spcPct val="0"/>
        </a:spcAft>
        <a:buClr>
          <a:srgbClr val="415F9C"/>
        </a:buClr>
        <a:buFont typeface="Wingdings 2" pitchFamily="18" charset="2"/>
        <a:buChar char=""/>
        <a:defRPr sz="1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1139825" indent="-16668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folHlink"/>
        </a:buClr>
        <a:buFont typeface="Tahoma" charset="0"/>
        <a:buChar char="&gt;"/>
        <a:defRPr sz="1000">
          <a:solidFill>
            <a:schemeClr val="tx1"/>
          </a:solidFill>
          <a:latin typeface="+mn-lt"/>
          <a:ea typeface="+mn-ea"/>
        </a:defRPr>
      </a:lvl6pPr>
      <a:lvl7pPr marL="1597025" indent="-16668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folHlink"/>
        </a:buClr>
        <a:buFont typeface="Tahoma" charset="0"/>
        <a:buChar char="&gt;"/>
        <a:defRPr sz="1000">
          <a:solidFill>
            <a:schemeClr val="tx1"/>
          </a:solidFill>
          <a:latin typeface="+mn-lt"/>
          <a:ea typeface="+mn-ea"/>
        </a:defRPr>
      </a:lvl7pPr>
      <a:lvl8pPr marL="2054225" indent="-16668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folHlink"/>
        </a:buClr>
        <a:buFont typeface="Tahoma" charset="0"/>
        <a:buChar char="&gt;"/>
        <a:defRPr sz="1000">
          <a:solidFill>
            <a:schemeClr val="tx1"/>
          </a:solidFill>
          <a:latin typeface="+mn-lt"/>
          <a:ea typeface="+mn-ea"/>
        </a:defRPr>
      </a:lvl8pPr>
      <a:lvl9pPr marL="2511425" indent="-166688" algn="l" rtl="0" eaLnBrk="1" fontAlgn="base" hangingPunct="1">
        <a:lnSpc>
          <a:spcPct val="95000"/>
        </a:lnSpc>
        <a:spcBef>
          <a:spcPct val="10000"/>
        </a:spcBef>
        <a:spcAft>
          <a:spcPct val="0"/>
        </a:spcAft>
        <a:buClr>
          <a:schemeClr val="folHlink"/>
        </a:buClr>
        <a:buFont typeface="Tahoma" charset="0"/>
        <a:buChar char="&gt;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5715000" y="6662738"/>
            <a:ext cx="3429000" cy="152400"/>
          </a:xfrm>
          <a:noFill/>
        </p:spPr>
        <p:txBody>
          <a:bodyPr/>
          <a:lstStyle/>
          <a:p>
            <a:fld id="{321FE5C8-7338-44B8-A348-8B65E6F5718D}" type="slidenum">
              <a:rPr lang="en-US" smtClean="0">
                <a:latin typeface="Tahoma" pitchFamily="34" charset="0"/>
                <a:ea typeface="ヒラギノ角ゴ Pro W3"/>
                <a:cs typeface="ヒラギノ角ゴ Pro W3"/>
              </a:rPr>
              <a:pPr/>
              <a:t>0</a:t>
            </a:fld>
            <a:endParaRPr lang="en-US" smtClean="0">
              <a:latin typeface="Tahoma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981200"/>
            <a:ext cx="7315200" cy="492125"/>
          </a:xfrm>
        </p:spPr>
        <p:txBody>
          <a:bodyPr/>
          <a:lstStyle/>
          <a:p>
            <a:r>
              <a:rPr lang="en-US" smtClean="0"/>
              <a:t>Mobile Database browser project</a:t>
            </a:r>
          </a:p>
        </p:txBody>
      </p:sp>
      <p:sp>
        <p:nvSpPr>
          <p:cNvPr id="13315" name="Subtitle 3"/>
          <p:cNvSpPr>
            <a:spLocks noGrp="1"/>
          </p:cNvSpPr>
          <p:nvPr>
            <p:ph type="subTitle" idx="1"/>
          </p:nvPr>
        </p:nvSpPr>
        <p:spPr>
          <a:xfrm>
            <a:off x="1676400" y="3733800"/>
            <a:ext cx="4572000" cy="70167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1600" b="1" smtClean="0"/>
              <a:t>Kevin Osborn</a:t>
            </a:r>
          </a:p>
          <a:p>
            <a:pPr>
              <a:buFont typeface="Wingdings 3" pitchFamily="18" charset="2"/>
              <a:buNone/>
            </a:pPr>
            <a:r>
              <a:rPr lang="en-US" sz="1600" b="1" smtClean="0"/>
              <a:t>Vice President of Technology</a:t>
            </a:r>
          </a:p>
          <a:p>
            <a:pPr>
              <a:buFont typeface="Wingdings 3" pitchFamily="18" charset="2"/>
              <a:buNone/>
            </a:pPr>
            <a:r>
              <a:rPr lang="en-US" sz="1600" b="1" smtClean="0"/>
              <a:t>Namemedia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838200" y="411163"/>
            <a:ext cx="8153400" cy="492125"/>
          </a:xfrm>
        </p:spPr>
        <p:txBody>
          <a:bodyPr/>
          <a:lstStyle/>
          <a:p>
            <a:r>
              <a:rPr lang="en-US" smtClean="0">
                <a:solidFill>
                  <a:srgbClr val="415F9C"/>
                </a:solidFill>
              </a:rPr>
              <a:t>About Namemedia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3976688"/>
          </a:xfrm>
        </p:spPr>
        <p:txBody>
          <a:bodyPr/>
          <a:lstStyle/>
          <a:p>
            <a:pPr>
              <a:buClr>
                <a:srgbClr val="415F9C"/>
              </a:buClr>
            </a:pPr>
            <a:r>
              <a:rPr lang="en-US" sz="2400" smtClean="0"/>
              <a:t>Headquartered in Waltham, MA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Two businesses</a:t>
            </a:r>
          </a:p>
          <a:p>
            <a:pPr lvl="2"/>
            <a:r>
              <a:rPr lang="en-US" sz="2000" smtClean="0"/>
              <a:t>Domain Name marketplace – selling aftermarket domain names for ourselves and affiliate customers</a:t>
            </a:r>
          </a:p>
          <a:p>
            <a:pPr lvl="2"/>
            <a:r>
              <a:rPr lang="en-US" sz="2000" smtClean="0"/>
              <a:t>Media Network</a:t>
            </a:r>
          </a:p>
          <a:p>
            <a:pPr lvl="3"/>
            <a:r>
              <a:rPr lang="en-US" sz="1800" smtClean="0"/>
              <a:t>Enthusiast community websites</a:t>
            </a:r>
          </a:p>
          <a:p>
            <a:pPr lvl="4"/>
            <a:r>
              <a:rPr lang="en-US" sz="1800" smtClean="0"/>
              <a:t>Craftster.org, davesgarden.com, tarot.com, photo.net, etc.</a:t>
            </a:r>
          </a:p>
          <a:p>
            <a:pPr lvl="3"/>
            <a:r>
              <a:rPr lang="en-US" sz="1800" smtClean="0"/>
              <a:t>Domain (portfolio) monetization</a:t>
            </a:r>
          </a:p>
          <a:p>
            <a:pPr lvl="4"/>
            <a:r>
              <a:rPr lang="en-US" sz="1800" smtClean="0"/>
              <a:t>PPC advertising</a:t>
            </a:r>
          </a:p>
          <a:p>
            <a:pPr lvl="4"/>
            <a:r>
              <a:rPr lang="en-US" sz="1800" smtClean="0"/>
              <a:t>Ecommerce</a:t>
            </a:r>
          </a:p>
          <a:p>
            <a:pPr lvl="4"/>
            <a:r>
              <a:rPr lang="en-US" sz="1800" smtClean="0"/>
              <a:t>PPV advertising on aggregated content</a:t>
            </a:r>
          </a:p>
          <a:p>
            <a:pPr lvl="2"/>
            <a:endParaRPr lang="en-US" sz="2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2A02A2-2C80-4BF1-9330-32F3187AF8C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838200" y="411163"/>
            <a:ext cx="8153400" cy="492125"/>
          </a:xfrm>
        </p:spPr>
        <p:txBody>
          <a:bodyPr/>
          <a:lstStyle/>
          <a:p>
            <a:r>
              <a:rPr lang="en-US" smtClean="0">
                <a:solidFill>
                  <a:srgbClr val="415F9C"/>
                </a:solidFill>
              </a:rPr>
              <a:t>Connecting Media network users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2576513"/>
          </a:xfrm>
        </p:spPr>
        <p:txBody>
          <a:bodyPr/>
          <a:lstStyle/>
          <a:p>
            <a:pPr lvl="2"/>
            <a:r>
              <a:rPr lang="en-US" sz="2200" smtClean="0"/>
              <a:t>Web based “encyclopedias” of useful information</a:t>
            </a:r>
          </a:p>
          <a:p>
            <a:pPr lvl="2"/>
            <a:r>
              <a:rPr lang="en-US" sz="2200" smtClean="0"/>
              <a:t>Current Cases</a:t>
            </a:r>
          </a:p>
          <a:p>
            <a:pPr lvl="3"/>
            <a:r>
              <a:rPr lang="en-US" sz="2000" smtClean="0"/>
              <a:t>Plantfiles – descriptions/hardiness information</a:t>
            </a:r>
          </a:p>
          <a:p>
            <a:pPr lvl="3"/>
            <a:r>
              <a:rPr lang="en-US" sz="2000" smtClean="0"/>
              <a:t>Bugfiles – bug identification</a:t>
            </a:r>
          </a:p>
          <a:p>
            <a:pPr lvl="3"/>
            <a:r>
              <a:rPr lang="en-US" sz="2000" smtClean="0"/>
              <a:t>Birdfiles – bird identification</a:t>
            </a:r>
          </a:p>
          <a:p>
            <a:pPr lvl="2"/>
            <a:r>
              <a:rPr lang="en-US" sz="2200" smtClean="0"/>
              <a:t>Members can comment and upload photos</a:t>
            </a:r>
          </a:p>
          <a:p>
            <a:pPr lvl="2"/>
            <a:endParaRPr lang="en-US" sz="1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744392-3883-4529-B43D-58C4187E80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/>
          <p:cNvSpPr/>
          <p:nvPr/>
        </p:nvSpPr>
        <p:spPr bwMode="auto">
          <a:xfrm>
            <a:off x="228600" y="1524000"/>
            <a:ext cx="2057400" cy="381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411163"/>
            <a:ext cx="8153400" cy="492125"/>
          </a:xfrm>
        </p:spPr>
        <p:txBody>
          <a:bodyPr/>
          <a:lstStyle/>
          <a:p>
            <a:r>
              <a:rPr lang="en-US" smtClean="0">
                <a:solidFill>
                  <a:srgbClr val="415F9C"/>
                </a:solidFill>
              </a:rPr>
              <a:t>Connected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BFB727-EEDE-494F-B2F2-639292FCEF4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276600" y="16764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29000" y="18288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19812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21336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886200" y="22860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Search</a:t>
            </a:r>
          </a:p>
        </p:txBody>
      </p:sp>
      <p:sp>
        <p:nvSpPr>
          <p:cNvPr id="19465" name="Rectangle 15"/>
          <p:cNvSpPr>
            <a:spLocks noChangeArrowheads="1"/>
          </p:cNvSpPr>
          <p:nvPr/>
        </p:nvSpPr>
        <p:spPr bwMode="auto">
          <a:xfrm>
            <a:off x="3962400" y="2514600"/>
            <a:ext cx="838200" cy="76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3962400" y="2667000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5-Point Star 17"/>
          <p:cNvSpPr/>
          <p:nvPr/>
        </p:nvSpPr>
        <p:spPr bwMode="auto">
          <a:xfrm flipH="1" flipV="1">
            <a:off x="4000500" y="2743200"/>
            <a:ext cx="228600" cy="228600"/>
          </a:xfrm>
          <a:prstGeom prst="star5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68" name="Freeform 19"/>
          <p:cNvSpPr>
            <a:spLocks noChangeArrowheads="1"/>
          </p:cNvSpPr>
          <p:nvPr/>
        </p:nvSpPr>
        <p:spPr bwMode="auto">
          <a:xfrm>
            <a:off x="4360863" y="2659063"/>
            <a:ext cx="450850" cy="41275"/>
          </a:xfrm>
          <a:custGeom>
            <a:avLst/>
            <a:gdLst>
              <a:gd name="T0" fmla="*/ 0 w 450166"/>
              <a:gd name="T1" fmla="*/ 42203 h 42203"/>
              <a:gd name="T2" fmla="*/ 84406 w 450166"/>
              <a:gd name="T3" fmla="*/ 0 h 42203"/>
              <a:gd name="T4" fmla="*/ 126609 w 450166"/>
              <a:gd name="T5" fmla="*/ 14068 h 42203"/>
              <a:gd name="T6" fmla="*/ 182880 w 450166"/>
              <a:gd name="T7" fmla="*/ 0 h 42203"/>
              <a:gd name="T8" fmla="*/ 267286 w 450166"/>
              <a:gd name="T9" fmla="*/ 42203 h 42203"/>
              <a:gd name="T10" fmla="*/ 450166 w 450166"/>
              <a:gd name="T11" fmla="*/ 28135 h 422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0166"/>
              <a:gd name="T19" fmla="*/ 0 h 42203"/>
              <a:gd name="T20" fmla="*/ 450166 w 450166"/>
              <a:gd name="T21" fmla="*/ 42203 h 4220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0166" h="42203">
                <a:moveTo>
                  <a:pt x="0" y="42203"/>
                </a:moveTo>
                <a:cubicBezTo>
                  <a:pt x="21337" y="27979"/>
                  <a:pt x="55286" y="0"/>
                  <a:pt x="84406" y="0"/>
                </a:cubicBezTo>
                <a:cubicBezTo>
                  <a:pt x="99235" y="0"/>
                  <a:pt x="112541" y="9379"/>
                  <a:pt x="126609" y="14068"/>
                </a:cubicBezTo>
                <a:cubicBezTo>
                  <a:pt x="145366" y="9379"/>
                  <a:pt x="163546" y="0"/>
                  <a:pt x="182880" y="0"/>
                </a:cubicBezTo>
                <a:cubicBezTo>
                  <a:pt x="212000" y="0"/>
                  <a:pt x="245949" y="27979"/>
                  <a:pt x="267286" y="42203"/>
                </a:cubicBezTo>
                <a:lnTo>
                  <a:pt x="450166" y="28135"/>
                </a:ln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9469" name="Freeform 20"/>
          <p:cNvSpPr>
            <a:spLocks noChangeArrowheads="1"/>
          </p:cNvSpPr>
          <p:nvPr/>
        </p:nvSpPr>
        <p:spPr bwMode="auto">
          <a:xfrm>
            <a:off x="4360863" y="2808288"/>
            <a:ext cx="422275" cy="76200"/>
          </a:xfrm>
          <a:custGeom>
            <a:avLst/>
            <a:gdLst>
              <a:gd name="T0" fmla="*/ 0 w 422030"/>
              <a:gd name="T1" fmla="*/ 74819 h 74819"/>
              <a:gd name="T2" fmla="*/ 112541 w 422030"/>
              <a:gd name="T3" fmla="*/ 60751 h 74819"/>
              <a:gd name="T4" fmla="*/ 140677 w 422030"/>
              <a:gd name="T5" fmla="*/ 18548 h 74819"/>
              <a:gd name="T6" fmla="*/ 182880 w 422030"/>
              <a:gd name="T7" fmla="*/ 32616 h 74819"/>
              <a:gd name="T8" fmla="*/ 239150 w 422030"/>
              <a:gd name="T9" fmla="*/ 46684 h 74819"/>
              <a:gd name="T10" fmla="*/ 323557 w 422030"/>
              <a:gd name="T11" fmla="*/ 4480 h 74819"/>
              <a:gd name="T12" fmla="*/ 351692 w 422030"/>
              <a:gd name="T13" fmla="*/ 32616 h 74819"/>
              <a:gd name="T14" fmla="*/ 422030 w 422030"/>
              <a:gd name="T15" fmla="*/ 32616 h 748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2030"/>
              <a:gd name="T25" fmla="*/ 0 h 74819"/>
              <a:gd name="T26" fmla="*/ 422030 w 422030"/>
              <a:gd name="T27" fmla="*/ 74819 h 748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2030" h="74819">
                <a:moveTo>
                  <a:pt x="0" y="74819"/>
                </a:moveTo>
                <a:cubicBezTo>
                  <a:pt x="37514" y="70130"/>
                  <a:pt x="77439" y="74792"/>
                  <a:pt x="112541" y="60751"/>
                </a:cubicBezTo>
                <a:cubicBezTo>
                  <a:pt x="128239" y="54472"/>
                  <a:pt x="124979" y="24827"/>
                  <a:pt x="140677" y="18548"/>
                </a:cubicBezTo>
                <a:cubicBezTo>
                  <a:pt x="154445" y="13041"/>
                  <a:pt x="168622" y="28542"/>
                  <a:pt x="182880" y="32616"/>
                </a:cubicBezTo>
                <a:cubicBezTo>
                  <a:pt x="201470" y="37928"/>
                  <a:pt x="220393" y="41995"/>
                  <a:pt x="239150" y="46684"/>
                </a:cubicBezTo>
                <a:cubicBezTo>
                  <a:pt x="252826" y="37566"/>
                  <a:pt x="301155" y="0"/>
                  <a:pt x="323557" y="4480"/>
                </a:cubicBezTo>
                <a:cubicBezTo>
                  <a:pt x="336563" y="7081"/>
                  <a:pt x="338939" y="28972"/>
                  <a:pt x="351692" y="32616"/>
                </a:cubicBezTo>
                <a:cubicBezTo>
                  <a:pt x="374236" y="39057"/>
                  <a:pt x="398584" y="32616"/>
                  <a:pt x="422030" y="32616"/>
                </a:cubicBez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9470" name="Freeform 21"/>
          <p:cNvSpPr>
            <a:spLocks noChangeArrowheads="1"/>
          </p:cNvSpPr>
          <p:nvPr/>
        </p:nvSpPr>
        <p:spPr bwMode="auto">
          <a:xfrm>
            <a:off x="4037013" y="3036888"/>
            <a:ext cx="731837" cy="82550"/>
          </a:xfrm>
          <a:custGeom>
            <a:avLst/>
            <a:gdLst>
              <a:gd name="T0" fmla="*/ 0 w 731520"/>
              <a:gd name="T1" fmla="*/ 44300 h 83600"/>
              <a:gd name="T2" fmla="*/ 604910 w 731520"/>
              <a:gd name="T3" fmla="*/ 72435 h 83600"/>
              <a:gd name="T4" fmla="*/ 717452 w 731520"/>
              <a:gd name="T5" fmla="*/ 2097 h 83600"/>
              <a:gd name="T6" fmla="*/ 731520 w 731520"/>
              <a:gd name="T7" fmla="*/ 2097 h 83600"/>
              <a:gd name="T8" fmla="*/ 0 60000 65536"/>
              <a:gd name="T9" fmla="*/ 0 60000 65536"/>
              <a:gd name="T10" fmla="*/ 0 60000 65536"/>
              <a:gd name="T11" fmla="*/ 0 60000 65536"/>
              <a:gd name="T12" fmla="*/ 0 w 731520"/>
              <a:gd name="T13" fmla="*/ 0 h 83600"/>
              <a:gd name="T14" fmla="*/ 731520 w 731520"/>
              <a:gd name="T15" fmla="*/ 83600 h 83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1520" h="83600">
                <a:moveTo>
                  <a:pt x="0" y="44300"/>
                </a:moveTo>
                <a:cubicBezTo>
                  <a:pt x="202352" y="62695"/>
                  <a:pt x="398350" y="83600"/>
                  <a:pt x="604910" y="72435"/>
                </a:cubicBezTo>
                <a:cubicBezTo>
                  <a:pt x="625145" y="71341"/>
                  <a:pt x="692444" y="14601"/>
                  <a:pt x="717452" y="2097"/>
                </a:cubicBezTo>
                <a:cubicBezTo>
                  <a:pt x="721646" y="0"/>
                  <a:pt x="726831" y="2097"/>
                  <a:pt x="731520" y="2097"/>
                </a:cubicBez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9471" name="Freeform 22"/>
          <p:cNvSpPr>
            <a:spLocks noChangeArrowheads="1"/>
          </p:cNvSpPr>
          <p:nvPr/>
        </p:nvSpPr>
        <p:spPr bwMode="auto">
          <a:xfrm>
            <a:off x="4037013" y="3206750"/>
            <a:ext cx="676275" cy="127000"/>
          </a:xfrm>
          <a:custGeom>
            <a:avLst/>
            <a:gdLst>
              <a:gd name="T0" fmla="*/ 0 w 675249"/>
              <a:gd name="T1" fmla="*/ 126609 h 126609"/>
              <a:gd name="T2" fmla="*/ 42203 w 675249"/>
              <a:gd name="T3" fmla="*/ 112541 h 126609"/>
              <a:gd name="T4" fmla="*/ 140677 w 675249"/>
              <a:gd name="T5" fmla="*/ 98474 h 126609"/>
              <a:gd name="T6" fmla="*/ 182880 w 675249"/>
              <a:gd name="T7" fmla="*/ 70338 h 126609"/>
              <a:gd name="T8" fmla="*/ 281354 w 675249"/>
              <a:gd name="T9" fmla="*/ 56271 h 126609"/>
              <a:gd name="T10" fmla="*/ 337624 w 675249"/>
              <a:gd name="T11" fmla="*/ 28135 h 126609"/>
              <a:gd name="T12" fmla="*/ 365760 w 675249"/>
              <a:gd name="T13" fmla="*/ 56271 h 126609"/>
              <a:gd name="T14" fmla="*/ 478301 w 675249"/>
              <a:gd name="T15" fmla="*/ 0 h 126609"/>
              <a:gd name="T16" fmla="*/ 492369 w 675249"/>
              <a:gd name="T17" fmla="*/ 98474 h 126609"/>
              <a:gd name="T18" fmla="*/ 675249 w 675249"/>
              <a:gd name="T19" fmla="*/ 84406 h 1266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5249"/>
              <a:gd name="T31" fmla="*/ 0 h 126609"/>
              <a:gd name="T32" fmla="*/ 675249 w 675249"/>
              <a:gd name="T33" fmla="*/ 126609 h 12660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5249" h="126609">
                <a:moveTo>
                  <a:pt x="0" y="126609"/>
                </a:moveTo>
                <a:cubicBezTo>
                  <a:pt x="14068" y="121920"/>
                  <a:pt x="27662" y="115449"/>
                  <a:pt x="42203" y="112541"/>
                </a:cubicBezTo>
                <a:cubicBezTo>
                  <a:pt x="74717" y="106038"/>
                  <a:pt x="108917" y="108002"/>
                  <a:pt x="140677" y="98474"/>
                </a:cubicBezTo>
                <a:cubicBezTo>
                  <a:pt x="156871" y="93616"/>
                  <a:pt x="166686" y="75196"/>
                  <a:pt x="182880" y="70338"/>
                </a:cubicBezTo>
                <a:cubicBezTo>
                  <a:pt x="214640" y="60810"/>
                  <a:pt x="248529" y="60960"/>
                  <a:pt x="281354" y="56271"/>
                </a:cubicBezTo>
                <a:cubicBezTo>
                  <a:pt x="300111" y="46892"/>
                  <a:pt x="316653" y="28135"/>
                  <a:pt x="337624" y="28135"/>
                </a:cubicBezTo>
                <a:cubicBezTo>
                  <a:pt x="350887" y="28135"/>
                  <a:pt x="352497" y="56271"/>
                  <a:pt x="365760" y="56271"/>
                </a:cubicBezTo>
                <a:cubicBezTo>
                  <a:pt x="400172" y="56271"/>
                  <a:pt x="449650" y="19100"/>
                  <a:pt x="478301" y="0"/>
                </a:cubicBezTo>
                <a:cubicBezTo>
                  <a:pt x="482990" y="32825"/>
                  <a:pt x="461892" y="85412"/>
                  <a:pt x="492369" y="98474"/>
                </a:cubicBezTo>
                <a:cubicBezTo>
                  <a:pt x="548566" y="122558"/>
                  <a:pt x="675249" y="84406"/>
                  <a:pt x="675249" y="84406"/>
                </a:cubicBez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4" name="Rectangle 23"/>
          <p:cNvSpPr/>
          <p:nvPr/>
        </p:nvSpPr>
        <p:spPr bwMode="auto">
          <a:xfrm>
            <a:off x="3733800" y="3962400"/>
            <a:ext cx="10668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Navigation.xml</a:t>
            </a:r>
          </a:p>
        </p:txBody>
      </p:sp>
      <p:sp>
        <p:nvSpPr>
          <p:cNvPr id="19473" name="TextBox 24"/>
          <p:cNvSpPr txBox="1">
            <a:spLocks noChangeArrowheads="1"/>
          </p:cNvSpPr>
          <p:nvPr/>
        </p:nvSpPr>
        <p:spPr bwMode="auto">
          <a:xfrm>
            <a:off x="3276600" y="1371600"/>
            <a:ext cx="1187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UI templates</a:t>
            </a:r>
          </a:p>
        </p:txBody>
      </p:sp>
      <p:sp>
        <p:nvSpPr>
          <p:cNvPr id="19474" name="Rectangle 26"/>
          <p:cNvSpPr>
            <a:spLocks noChangeArrowheads="1"/>
          </p:cNvSpPr>
          <p:nvPr/>
        </p:nvSpPr>
        <p:spPr bwMode="auto">
          <a:xfrm>
            <a:off x="5410200" y="1828800"/>
            <a:ext cx="9144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Iphone display engine</a:t>
            </a:r>
          </a:p>
        </p:txBody>
      </p:sp>
      <p:cxnSp>
        <p:nvCxnSpPr>
          <p:cNvPr id="19475" name="Straight Arrow Connector 28"/>
          <p:cNvCxnSpPr>
            <a:cxnSpLocks noChangeShapeType="1"/>
          </p:cNvCxnSpPr>
          <p:nvPr/>
        </p:nvCxnSpPr>
        <p:spPr bwMode="auto">
          <a:xfrm flipV="1">
            <a:off x="4876800" y="2438400"/>
            <a:ext cx="3810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76" name="Straight Arrow Connector 30"/>
          <p:cNvCxnSpPr>
            <a:cxnSpLocks noChangeShapeType="1"/>
          </p:cNvCxnSpPr>
          <p:nvPr/>
        </p:nvCxnSpPr>
        <p:spPr bwMode="auto">
          <a:xfrm rot="5400000" flipH="1" flipV="1">
            <a:off x="4191000" y="3200400"/>
            <a:ext cx="16764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Rectangle 33"/>
          <p:cNvSpPr/>
          <p:nvPr/>
        </p:nvSpPr>
        <p:spPr bwMode="auto">
          <a:xfrm>
            <a:off x="2438400" y="1981200"/>
            <a:ext cx="533400" cy="1752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/>
          <a:lstStyle/>
          <a:p>
            <a:pPr algn="ctr" eaLnBrk="0" hangingPunct="0">
              <a:defRPr/>
            </a:pPr>
            <a:r>
              <a:rPr lang="en-US" dirty="0">
                <a:latin typeface="Tahoma" charset="0"/>
                <a:ea typeface="ヒラギノ角ゴ Pro W3" pitchFamily="32" charset="-128"/>
              </a:rPr>
              <a:t>Proxy API</a:t>
            </a:r>
          </a:p>
        </p:txBody>
      </p:sp>
      <p:cxnSp>
        <p:nvCxnSpPr>
          <p:cNvPr id="19478" name="Straight Arrow Connector 35"/>
          <p:cNvCxnSpPr>
            <a:cxnSpLocks noChangeShapeType="1"/>
            <a:stCxn id="11" idx="1"/>
          </p:cNvCxnSpPr>
          <p:nvPr/>
        </p:nvCxnSpPr>
        <p:spPr bwMode="auto">
          <a:xfrm rot="10800000">
            <a:off x="2895600" y="2286000"/>
            <a:ext cx="381000" cy="38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2" name="Rectangle 41"/>
          <p:cNvSpPr/>
          <p:nvPr/>
        </p:nvSpPr>
        <p:spPr bwMode="auto">
          <a:xfrm>
            <a:off x="1676400" y="1981200"/>
            <a:ext cx="381000" cy="1752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/>
          <a:lstStyle/>
          <a:p>
            <a:pPr algn="ctr" eaLnBrk="0" hangingPunct="0">
              <a:defRPr/>
            </a:pPr>
            <a:r>
              <a:rPr lang="en-US" dirty="0">
                <a:latin typeface="Tahoma" charset="0"/>
                <a:ea typeface="ヒラギノ角ゴ Pro W3" pitchFamily="32" charset="-128"/>
              </a:rPr>
              <a:t>Web service API</a:t>
            </a:r>
          </a:p>
        </p:txBody>
      </p:sp>
      <p:sp>
        <p:nvSpPr>
          <p:cNvPr id="19480" name="Can 42"/>
          <p:cNvSpPr>
            <a:spLocks noChangeArrowheads="1"/>
          </p:cNvSpPr>
          <p:nvPr/>
        </p:nvSpPr>
        <p:spPr bwMode="auto">
          <a:xfrm>
            <a:off x="457200" y="2133600"/>
            <a:ext cx="762000" cy="11430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cxnSp>
        <p:nvCxnSpPr>
          <p:cNvPr id="19481" name="Straight Arrow Connector 44"/>
          <p:cNvCxnSpPr>
            <a:cxnSpLocks noChangeShapeType="1"/>
          </p:cNvCxnSpPr>
          <p:nvPr/>
        </p:nvCxnSpPr>
        <p:spPr bwMode="auto">
          <a:xfrm rot="10800000">
            <a:off x="990600" y="2514600"/>
            <a:ext cx="685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82" name="Straight Arrow Connector 46"/>
          <p:cNvCxnSpPr>
            <a:cxnSpLocks noChangeShapeType="1"/>
          </p:cNvCxnSpPr>
          <p:nvPr/>
        </p:nvCxnSpPr>
        <p:spPr bwMode="auto">
          <a:xfrm>
            <a:off x="1066800" y="27432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83" name="Straight Arrow Connector 47"/>
          <p:cNvCxnSpPr>
            <a:cxnSpLocks noChangeShapeType="1"/>
          </p:cNvCxnSpPr>
          <p:nvPr/>
        </p:nvCxnSpPr>
        <p:spPr bwMode="auto">
          <a:xfrm rot="10800000">
            <a:off x="1905000" y="2590800"/>
            <a:ext cx="685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84" name="Straight Arrow Connector 48"/>
          <p:cNvCxnSpPr>
            <a:cxnSpLocks noChangeShapeType="1"/>
          </p:cNvCxnSpPr>
          <p:nvPr/>
        </p:nvCxnSpPr>
        <p:spPr bwMode="auto">
          <a:xfrm>
            <a:off x="1981200" y="28194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85" name="Rectangle 51"/>
          <p:cNvSpPr>
            <a:spLocks noChangeArrowheads="1"/>
          </p:cNvSpPr>
          <p:nvPr/>
        </p:nvSpPr>
        <p:spPr bwMode="auto">
          <a:xfrm>
            <a:off x="5562600" y="3810000"/>
            <a:ext cx="9144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Android display engine</a:t>
            </a:r>
          </a:p>
        </p:txBody>
      </p:sp>
      <p:cxnSp>
        <p:nvCxnSpPr>
          <p:cNvPr id="19486" name="Straight Arrow Connector 53"/>
          <p:cNvCxnSpPr>
            <a:cxnSpLocks noChangeShapeType="1"/>
          </p:cNvCxnSpPr>
          <p:nvPr/>
        </p:nvCxnSpPr>
        <p:spPr bwMode="auto">
          <a:xfrm rot="16200000" flipH="1">
            <a:off x="4762500" y="3314700"/>
            <a:ext cx="9906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87" name="Straight Arrow Connector 55"/>
          <p:cNvCxnSpPr>
            <a:cxnSpLocks noChangeShapeType="1"/>
            <a:stCxn id="24" idx="3"/>
            <a:endCxn id="19485" idx="1"/>
          </p:cNvCxnSpPr>
          <p:nvPr/>
        </p:nvCxnSpPr>
        <p:spPr bwMode="auto">
          <a:xfrm flipV="1">
            <a:off x="4800600" y="4267200"/>
            <a:ext cx="762000" cy="3429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19488" name="Picture 2" descr="C:\Documents and Settings\kosborn\Desktop\iphone3g_home1322x2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1219200"/>
            <a:ext cx="148590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89" name="Picture 4" descr="C:\Documents and Settings\kosborn\Desktop\t-mobile-g1_blk_mainscree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3810000"/>
            <a:ext cx="22621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490" name="Straight Arrow Connector 58"/>
          <p:cNvCxnSpPr>
            <a:cxnSpLocks noChangeShapeType="1"/>
          </p:cNvCxnSpPr>
          <p:nvPr/>
        </p:nvCxnSpPr>
        <p:spPr bwMode="auto">
          <a:xfrm>
            <a:off x="6477000" y="42672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91" name="Straight Arrow Connector 32"/>
          <p:cNvCxnSpPr>
            <a:cxnSpLocks noChangeShapeType="1"/>
            <a:stCxn id="19474" idx="3"/>
          </p:cNvCxnSpPr>
          <p:nvPr/>
        </p:nvCxnSpPr>
        <p:spPr bwMode="auto">
          <a:xfrm>
            <a:off x="6324600" y="22860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838200" y="411163"/>
            <a:ext cx="8153400" cy="492125"/>
          </a:xfrm>
        </p:spPr>
        <p:txBody>
          <a:bodyPr/>
          <a:lstStyle/>
          <a:p>
            <a:r>
              <a:rPr lang="en-US" smtClean="0">
                <a:solidFill>
                  <a:srgbClr val="415F9C"/>
                </a:solidFill>
              </a:rPr>
              <a:t>Totally mobile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58C5F39-8689-48D9-85CD-AAA2483EC5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276600" y="16764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29000" y="18288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81400" y="19812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21336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86200" y="2286000"/>
            <a:ext cx="9906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Search</a:t>
            </a: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3962400" y="2514600"/>
            <a:ext cx="838200" cy="76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962400" y="2667000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5-Point Star 12"/>
          <p:cNvSpPr/>
          <p:nvPr/>
        </p:nvSpPr>
        <p:spPr bwMode="auto">
          <a:xfrm flipH="1" flipV="1">
            <a:off x="4000500" y="2743200"/>
            <a:ext cx="228600" cy="228600"/>
          </a:xfrm>
          <a:prstGeom prst="star5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0" hangingPunct="0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515" name="Freeform 13"/>
          <p:cNvSpPr>
            <a:spLocks noChangeArrowheads="1"/>
          </p:cNvSpPr>
          <p:nvPr/>
        </p:nvSpPr>
        <p:spPr bwMode="auto">
          <a:xfrm>
            <a:off x="4360863" y="2659063"/>
            <a:ext cx="450850" cy="41275"/>
          </a:xfrm>
          <a:custGeom>
            <a:avLst/>
            <a:gdLst>
              <a:gd name="T0" fmla="*/ 0 w 450166"/>
              <a:gd name="T1" fmla="*/ 42203 h 42203"/>
              <a:gd name="T2" fmla="*/ 84406 w 450166"/>
              <a:gd name="T3" fmla="*/ 0 h 42203"/>
              <a:gd name="T4" fmla="*/ 126609 w 450166"/>
              <a:gd name="T5" fmla="*/ 14068 h 42203"/>
              <a:gd name="T6" fmla="*/ 182880 w 450166"/>
              <a:gd name="T7" fmla="*/ 0 h 42203"/>
              <a:gd name="T8" fmla="*/ 267286 w 450166"/>
              <a:gd name="T9" fmla="*/ 42203 h 42203"/>
              <a:gd name="T10" fmla="*/ 450166 w 450166"/>
              <a:gd name="T11" fmla="*/ 28135 h 422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0166"/>
              <a:gd name="T19" fmla="*/ 0 h 42203"/>
              <a:gd name="T20" fmla="*/ 450166 w 450166"/>
              <a:gd name="T21" fmla="*/ 42203 h 4220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0166" h="42203">
                <a:moveTo>
                  <a:pt x="0" y="42203"/>
                </a:moveTo>
                <a:cubicBezTo>
                  <a:pt x="21337" y="27979"/>
                  <a:pt x="55286" y="0"/>
                  <a:pt x="84406" y="0"/>
                </a:cubicBezTo>
                <a:cubicBezTo>
                  <a:pt x="99235" y="0"/>
                  <a:pt x="112541" y="9379"/>
                  <a:pt x="126609" y="14068"/>
                </a:cubicBezTo>
                <a:cubicBezTo>
                  <a:pt x="145366" y="9379"/>
                  <a:pt x="163546" y="0"/>
                  <a:pt x="182880" y="0"/>
                </a:cubicBezTo>
                <a:cubicBezTo>
                  <a:pt x="212000" y="0"/>
                  <a:pt x="245949" y="27979"/>
                  <a:pt x="267286" y="42203"/>
                </a:cubicBezTo>
                <a:lnTo>
                  <a:pt x="450166" y="28135"/>
                </a:ln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1516" name="Freeform 14"/>
          <p:cNvSpPr>
            <a:spLocks noChangeArrowheads="1"/>
          </p:cNvSpPr>
          <p:nvPr/>
        </p:nvSpPr>
        <p:spPr bwMode="auto">
          <a:xfrm>
            <a:off x="4360863" y="2808288"/>
            <a:ext cx="422275" cy="76200"/>
          </a:xfrm>
          <a:custGeom>
            <a:avLst/>
            <a:gdLst>
              <a:gd name="T0" fmla="*/ 0 w 422030"/>
              <a:gd name="T1" fmla="*/ 74819 h 74819"/>
              <a:gd name="T2" fmla="*/ 112541 w 422030"/>
              <a:gd name="T3" fmla="*/ 60751 h 74819"/>
              <a:gd name="T4" fmla="*/ 140677 w 422030"/>
              <a:gd name="T5" fmla="*/ 18548 h 74819"/>
              <a:gd name="T6" fmla="*/ 182880 w 422030"/>
              <a:gd name="T7" fmla="*/ 32616 h 74819"/>
              <a:gd name="T8" fmla="*/ 239150 w 422030"/>
              <a:gd name="T9" fmla="*/ 46684 h 74819"/>
              <a:gd name="T10" fmla="*/ 323557 w 422030"/>
              <a:gd name="T11" fmla="*/ 4480 h 74819"/>
              <a:gd name="T12" fmla="*/ 351692 w 422030"/>
              <a:gd name="T13" fmla="*/ 32616 h 74819"/>
              <a:gd name="T14" fmla="*/ 422030 w 422030"/>
              <a:gd name="T15" fmla="*/ 32616 h 7481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2030"/>
              <a:gd name="T25" fmla="*/ 0 h 74819"/>
              <a:gd name="T26" fmla="*/ 422030 w 422030"/>
              <a:gd name="T27" fmla="*/ 74819 h 7481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2030" h="74819">
                <a:moveTo>
                  <a:pt x="0" y="74819"/>
                </a:moveTo>
                <a:cubicBezTo>
                  <a:pt x="37514" y="70130"/>
                  <a:pt x="77439" y="74792"/>
                  <a:pt x="112541" y="60751"/>
                </a:cubicBezTo>
                <a:cubicBezTo>
                  <a:pt x="128239" y="54472"/>
                  <a:pt x="124979" y="24827"/>
                  <a:pt x="140677" y="18548"/>
                </a:cubicBezTo>
                <a:cubicBezTo>
                  <a:pt x="154445" y="13041"/>
                  <a:pt x="168622" y="28542"/>
                  <a:pt x="182880" y="32616"/>
                </a:cubicBezTo>
                <a:cubicBezTo>
                  <a:pt x="201470" y="37928"/>
                  <a:pt x="220393" y="41995"/>
                  <a:pt x="239150" y="46684"/>
                </a:cubicBezTo>
                <a:cubicBezTo>
                  <a:pt x="252826" y="37566"/>
                  <a:pt x="301155" y="0"/>
                  <a:pt x="323557" y="4480"/>
                </a:cubicBezTo>
                <a:cubicBezTo>
                  <a:pt x="336563" y="7081"/>
                  <a:pt x="338939" y="28972"/>
                  <a:pt x="351692" y="32616"/>
                </a:cubicBezTo>
                <a:cubicBezTo>
                  <a:pt x="374236" y="39057"/>
                  <a:pt x="398584" y="32616"/>
                  <a:pt x="422030" y="32616"/>
                </a:cubicBez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1517" name="Freeform 15"/>
          <p:cNvSpPr>
            <a:spLocks noChangeArrowheads="1"/>
          </p:cNvSpPr>
          <p:nvPr/>
        </p:nvSpPr>
        <p:spPr bwMode="auto">
          <a:xfrm>
            <a:off x="4037013" y="3036888"/>
            <a:ext cx="731837" cy="82550"/>
          </a:xfrm>
          <a:custGeom>
            <a:avLst/>
            <a:gdLst>
              <a:gd name="T0" fmla="*/ 0 w 731520"/>
              <a:gd name="T1" fmla="*/ 44300 h 83600"/>
              <a:gd name="T2" fmla="*/ 604910 w 731520"/>
              <a:gd name="T3" fmla="*/ 72435 h 83600"/>
              <a:gd name="T4" fmla="*/ 717452 w 731520"/>
              <a:gd name="T5" fmla="*/ 2097 h 83600"/>
              <a:gd name="T6" fmla="*/ 731520 w 731520"/>
              <a:gd name="T7" fmla="*/ 2097 h 83600"/>
              <a:gd name="T8" fmla="*/ 0 60000 65536"/>
              <a:gd name="T9" fmla="*/ 0 60000 65536"/>
              <a:gd name="T10" fmla="*/ 0 60000 65536"/>
              <a:gd name="T11" fmla="*/ 0 60000 65536"/>
              <a:gd name="T12" fmla="*/ 0 w 731520"/>
              <a:gd name="T13" fmla="*/ 0 h 83600"/>
              <a:gd name="T14" fmla="*/ 731520 w 731520"/>
              <a:gd name="T15" fmla="*/ 83600 h 83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1520" h="83600">
                <a:moveTo>
                  <a:pt x="0" y="44300"/>
                </a:moveTo>
                <a:cubicBezTo>
                  <a:pt x="202352" y="62695"/>
                  <a:pt x="398350" y="83600"/>
                  <a:pt x="604910" y="72435"/>
                </a:cubicBezTo>
                <a:cubicBezTo>
                  <a:pt x="625145" y="71341"/>
                  <a:pt x="692444" y="14601"/>
                  <a:pt x="717452" y="2097"/>
                </a:cubicBezTo>
                <a:cubicBezTo>
                  <a:pt x="721646" y="0"/>
                  <a:pt x="726831" y="2097"/>
                  <a:pt x="731520" y="2097"/>
                </a:cubicBez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1518" name="Freeform 16"/>
          <p:cNvSpPr>
            <a:spLocks noChangeArrowheads="1"/>
          </p:cNvSpPr>
          <p:nvPr/>
        </p:nvSpPr>
        <p:spPr bwMode="auto">
          <a:xfrm>
            <a:off x="4037013" y="3206750"/>
            <a:ext cx="676275" cy="127000"/>
          </a:xfrm>
          <a:custGeom>
            <a:avLst/>
            <a:gdLst>
              <a:gd name="T0" fmla="*/ 0 w 675249"/>
              <a:gd name="T1" fmla="*/ 126609 h 126609"/>
              <a:gd name="T2" fmla="*/ 42203 w 675249"/>
              <a:gd name="T3" fmla="*/ 112541 h 126609"/>
              <a:gd name="T4" fmla="*/ 140677 w 675249"/>
              <a:gd name="T5" fmla="*/ 98474 h 126609"/>
              <a:gd name="T6" fmla="*/ 182880 w 675249"/>
              <a:gd name="T7" fmla="*/ 70338 h 126609"/>
              <a:gd name="T8" fmla="*/ 281354 w 675249"/>
              <a:gd name="T9" fmla="*/ 56271 h 126609"/>
              <a:gd name="T10" fmla="*/ 337624 w 675249"/>
              <a:gd name="T11" fmla="*/ 28135 h 126609"/>
              <a:gd name="T12" fmla="*/ 365760 w 675249"/>
              <a:gd name="T13" fmla="*/ 56271 h 126609"/>
              <a:gd name="T14" fmla="*/ 478301 w 675249"/>
              <a:gd name="T15" fmla="*/ 0 h 126609"/>
              <a:gd name="T16" fmla="*/ 492369 w 675249"/>
              <a:gd name="T17" fmla="*/ 98474 h 126609"/>
              <a:gd name="T18" fmla="*/ 675249 w 675249"/>
              <a:gd name="T19" fmla="*/ 84406 h 1266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75249"/>
              <a:gd name="T31" fmla="*/ 0 h 126609"/>
              <a:gd name="T32" fmla="*/ 675249 w 675249"/>
              <a:gd name="T33" fmla="*/ 126609 h 12660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75249" h="126609">
                <a:moveTo>
                  <a:pt x="0" y="126609"/>
                </a:moveTo>
                <a:cubicBezTo>
                  <a:pt x="14068" y="121920"/>
                  <a:pt x="27662" y="115449"/>
                  <a:pt x="42203" y="112541"/>
                </a:cubicBezTo>
                <a:cubicBezTo>
                  <a:pt x="74717" y="106038"/>
                  <a:pt x="108917" y="108002"/>
                  <a:pt x="140677" y="98474"/>
                </a:cubicBezTo>
                <a:cubicBezTo>
                  <a:pt x="156871" y="93616"/>
                  <a:pt x="166686" y="75196"/>
                  <a:pt x="182880" y="70338"/>
                </a:cubicBezTo>
                <a:cubicBezTo>
                  <a:pt x="214640" y="60810"/>
                  <a:pt x="248529" y="60960"/>
                  <a:pt x="281354" y="56271"/>
                </a:cubicBezTo>
                <a:cubicBezTo>
                  <a:pt x="300111" y="46892"/>
                  <a:pt x="316653" y="28135"/>
                  <a:pt x="337624" y="28135"/>
                </a:cubicBezTo>
                <a:cubicBezTo>
                  <a:pt x="350887" y="28135"/>
                  <a:pt x="352497" y="56271"/>
                  <a:pt x="365760" y="56271"/>
                </a:cubicBezTo>
                <a:cubicBezTo>
                  <a:pt x="400172" y="56271"/>
                  <a:pt x="449650" y="19100"/>
                  <a:pt x="478301" y="0"/>
                </a:cubicBezTo>
                <a:cubicBezTo>
                  <a:pt x="482990" y="32825"/>
                  <a:pt x="461892" y="85412"/>
                  <a:pt x="492369" y="98474"/>
                </a:cubicBezTo>
                <a:cubicBezTo>
                  <a:pt x="548566" y="122558"/>
                  <a:pt x="675249" y="84406"/>
                  <a:pt x="675249" y="84406"/>
                </a:cubicBezTo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3733800" y="3962400"/>
            <a:ext cx="1066800" cy="1295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Navigation.xml</a:t>
            </a:r>
          </a:p>
        </p:txBody>
      </p:sp>
      <p:sp>
        <p:nvSpPr>
          <p:cNvPr id="21520" name="TextBox 18"/>
          <p:cNvSpPr txBox="1">
            <a:spLocks noChangeArrowheads="1"/>
          </p:cNvSpPr>
          <p:nvPr/>
        </p:nvSpPr>
        <p:spPr bwMode="auto">
          <a:xfrm>
            <a:off x="3276600" y="1371600"/>
            <a:ext cx="1187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UI templates</a:t>
            </a:r>
          </a:p>
        </p:txBody>
      </p:sp>
      <p:sp>
        <p:nvSpPr>
          <p:cNvPr id="21521" name="Rectangle 19"/>
          <p:cNvSpPr>
            <a:spLocks noChangeArrowheads="1"/>
          </p:cNvSpPr>
          <p:nvPr/>
        </p:nvSpPr>
        <p:spPr bwMode="auto">
          <a:xfrm>
            <a:off x="5410200" y="1828800"/>
            <a:ext cx="9144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Iphone display engine</a:t>
            </a:r>
          </a:p>
        </p:txBody>
      </p:sp>
      <p:cxnSp>
        <p:nvCxnSpPr>
          <p:cNvPr id="21522" name="Straight Arrow Connector 20"/>
          <p:cNvCxnSpPr>
            <a:cxnSpLocks noChangeShapeType="1"/>
          </p:cNvCxnSpPr>
          <p:nvPr/>
        </p:nvCxnSpPr>
        <p:spPr bwMode="auto">
          <a:xfrm flipV="1">
            <a:off x="4876800" y="2438400"/>
            <a:ext cx="381000" cy="304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23" name="Straight Arrow Connector 21"/>
          <p:cNvCxnSpPr>
            <a:cxnSpLocks noChangeShapeType="1"/>
          </p:cNvCxnSpPr>
          <p:nvPr/>
        </p:nvCxnSpPr>
        <p:spPr bwMode="auto">
          <a:xfrm rot="5400000" flipH="1" flipV="1">
            <a:off x="4191000" y="3200400"/>
            <a:ext cx="1676400" cy="457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524" name="Rectangle 22"/>
          <p:cNvSpPr>
            <a:spLocks noChangeArrowheads="1"/>
          </p:cNvSpPr>
          <p:nvPr/>
        </p:nvSpPr>
        <p:spPr bwMode="auto">
          <a:xfrm>
            <a:off x="5562600" y="3810000"/>
            <a:ext cx="914400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Android display engine</a:t>
            </a:r>
          </a:p>
        </p:txBody>
      </p:sp>
      <p:cxnSp>
        <p:nvCxnSpPr>
          <p:cNvPr id="21525" name="Straight Arrow Connector 23"/>
          <p:cNvCxnSpPr>
            <a:cxnSpLocks noChangeShapeType="1"/>
          </p:cNvCxnSpPr>
          <p:nvPr/>
        </p:nvCxnSpPr>
        <p:spPr bwMode="auto">
          <a:xfrm rot="16200000" flipH="1">
            <a:off x="4762500" y="3314700"/>
            <a:ext cx="99060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26" name="Straight Arrow Connector 24"/>
          <p:cNvCxnSpPr>
            <a:cxnSpLocks noChangeShapeType="1"/>
            <a:stCxn id="18" idx="3"/>
            <a:endCxn id="21524" idx="1"/>
          </p:cNvCxnSpPr>
          <p:nvPr/>
        </p:nvCxnSpPr>
        <p:spPr bwMode="auto">
          <a:xfrm flipV="1">
            <a:off x="4800600" y="4267200"/>
            <a:ext cx="762000" cy="3429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21527" name="Picture 2" descr="C:\Documents and Settings\kosborn\Desktop\iphone3g_home1322x2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1219200"/>
            <a:ext cx="148590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8" name="Picture 4" descr="C:\Documents and Settings\kosborn\Desktop\t-mobile-g1_blk_mainscree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3810000"/>
            <a:ext cx="22621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529" name="Straight Arrow Connector 27"/>
          <p:cNvCxnSpPr>
            <a:cxnSpLocks noChangeShapeType="1"/>
          </p:cNvCxnSpPr>
          <p:nvPr/>
        </p:nvCxnSpPr>
        <p:spPr bwMode="auto">
          <a:xfrm>
            <a:off x="6477000" y="42672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30" name="Straight Arrow Connector 28"/>
          <p:cNvCxnSpPr>
            <a:cxnSpLocks noChangeShapeType="1"/>
            <a:stCxn id="21521" idx="3"/>
          </p:cNvCxnSpPr>
          <p:nvPr/>
        </p:nvCxnSpPr>
        <p:spPr bwMode="auto">
          <a:xfrm>
            <a:off x="6324600" y="22860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531" name="Can 29"/>
          <p:cNvSpPr>
            <a:spLocks noChangeArrowheads="1"/>
          </p:cNvSpPr>
          <p:nvPr/>
        </p:nvSpPr>
        <p:spPr bwMode="auto">
          <a:xfrm>
            <a:off x="1600200" y="2362200"/>
            <a:ext cx="1066800" cy="14478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/>
              <a:t>Embedded database</a:t>
            </a:r>
          </a:p>
          <a:p>
            <a:pPr eaLnBrk="0" hangingPunct="0"/>
            <a:endParaRPr lang="en-US"/>
          </a:p>
        </p:txBody>
      </p:sp>
      <p:cxnSp>
        <p:nvCxnSpPr>
          <p:cNvPr id="21532" name="Straight Arrow Connector 31"/>
          <p:cNvCxnSpPr>
            <a:cxnSpLocks noChangeShapeType="1"/>
          </p:cNvCxnSpPr>
          <p:nvPr/>
        </p:nvCxnSpPr>
        <p:spPr bwMode="auto">
          <a:xfrm>
            <a:off x="2819400" y="27432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1533" name="Straight Arrow Connector 33"/>
          <p:cNvCxnSpPr>
            <a:cxnSpLocks noChangeShapeType="1"/>
          </p:cNvCxnSpPr>
          <p:nvPr/>
        </p:nvCxnSpPr>
        <p:spPr bwMode="auto">
          <a:xfrm rot="10800000">
            <a:off x="2819400" y="3200400"/>
            <a:ext cx="381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838200" y="411163"/>
            <a:ext cx="8153400" cy="492125"/>
          </a:xfrm>
        </p:spPr>
        <p:txBody>
          <a:bodyPr/>
          <a:lstStyle/>
          <a:p>
            <a:r>
              <a:rPr lang="en-US" smtClean="0">
                <a:solidFill>
                  <a:srgbClr val="415F9C"/>
                </a:solidFill>
              </a:rPr>
              <a:t>Some requirements/challenges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2489200"/>
          </a:xfrm>
        </p:spPr>
        <p:txBody>
          <a:bodyPr/>
          <a:lstStyle/>
          <a:p>
            <a:pPr>
              <a:buClr>
                <a:srgbClr val="415F9C"/>
              </a:buClr>
            </a:pPr>
            <a:r>
              <a:rPr lang="en-US" sz="2400" smtClean="0"/>
              <a:t>Location awareness (e.g. zone hardiness for plant database)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Optional authentication for connected instances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Migrating data and compressing for mobile use in portable case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Actual databases can’t be released open source</a:t>
            </a:r>
          </a:p>
          <a:p>
            <a:pPr lvl="2"/>
            <a:r>
              <a:rPr lang="en-US" sz="2000" smtClean="0"/>
              <a:t>Find alternative examples for OS release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EF6AD9-426D-4CC6-8934-ECA26D81EFF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838200" y="411163"/>
            <a:ext cx="8153400" cy="492125"/>
          </a:xfrm>
        </p:spPr>
        <p:txBody>
          <a:bodyPr/>
          <a:lstStyle/>
          <a:p>
            <a:r>
              <a:rPr lang="en-US" smtClean="0">
                <a:solidFill>
                  <a:srgbClr val="415F9C"/>
                </a:solidFill>
              </a:rPr>
              <a:t>Generic Forum/social media app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3365500"/>
          </a:xfrm>
        </p:spPr>
        <p:txBody>
          <a:bodyPr/>
          <a:lstStyle/>
          <a:p>
            <a:pPr>
              <a:buClr>
                <a:srgbClr val="415F9C"/>
              </a:buClr>
            </a:pPr>
            <a:r>
              <a:rPr lang="en-US" sz="2400" smtClean="0"/>
              <a:t>Similar to Facebook App on iPhone but for forums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Skinnable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“Favorite” topics/forums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Post text and photos</a:t>
            </a:r>
          </a:p>
          <a:p>
            <a:pPr>
              <a:buClr>
                <a:srgbClr val="415F9C"/>
              </a:buClr>
            </a:pPr>
            <a:r>
              <a:rPr lang="en-US" sz="2400" smtClean="0"/>
              <a:t>Proxy API layer to talk to forums software</a:t>
            </a:r>
          </a:p>
          <a:p>
            <a:pPr lvl="2"/>
            <a:r>
              <a:rPr lang="en-US" sz="2000" smtClean="0"/>
              <a:t>Eventually support multiple forums</a:t>
            </a:r>
          </a:p>
          <a:p>
            <a:pPr lvl="2"/>
            <a:r>
              <a:rPr lang="en-US" sz="2000" smtClean="0"/>
              <a:t>Vbulletin, Simple Machines forum priorities</a:t>
            </a:r>
          </a:p>
          <a:p>
            <a:pPr lvl="1"/>
            <a:r>
              <a:rPr lang="en-US" sz="2200" smtClean="0"/>
              <a:t>Profile editing and authentication</a:t>
            </a:r>
          </a:p>
          <a:p>
            <a:pPr>
              <a:buClr>
                <a:srgbClr val="415F9C"/>
              </a:buClr>
            </a:pPr>
            <a:endParaRPr lang="en-US" sz="24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B1E29B-C501-46EE-B1C0-6FF46A9AD9A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curity Plan">
  <a:themeElements>
    <a:clrScheme name="Blank Presentatio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784C0"/>
      </a:accent1>
      <a:accent2>
        <a:srgbClr val="CA2027"/>
      </a:accent2>
      <a:accent3>
        <a:srgbClr val="FFFFFF"/>
      </a:accent3>
      <a:accent4>
        <a:srgbClr val="000000"/>
      </a:accent4>
      <a:accent5>
        <a:srgbClr val="B8C2DC"/>
      </a:accent5>
      <a:accent6>
        <a:srgbClr val="B71C22"/>
      </a:accent6>
      <a:hlink>
        <a:srgbClr val="243E8F"/>
      </a:hlink>
      <a:folHlink>
        <a:srgbClr val="B0BFDE"/>
      </a:folHlink>
    </a:clrScheme>
    <a:fontScheme name="Blank Presentation">
      <a:majorFont>
        <a:latin typeface="Tahoma"/>
        <a:ea typeface="ヒラギノ角ゴ Pro W3"/>
        <a:cs typeface=""/>
      </a:majorFont>
      <a:minorFont>
        <a:latin typeface="Tahoma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solidFill>
              <a:schemeClr val="tx1"/>
            </a:solidFill>
            <a:effectLst/>
            <a:latin typeface="Tahoma" charset="0"/>
            <a:ea typeface="ヒラギノ角ゴ Pro W3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solidFill>
              <a:schemeClr val="tx1"/>
            </a:solidFill>
            <a:effectLst/>
            <a:latin typeface="Tahoma" charset="0"/>
            <a:ea typeface="ヒラギノ角ゴ Pro W3" pitchFamily="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784C0"/>
        </a:accent1>
        <a:accent2>
          <a:srgbClr val="CA2027"/>
        </a:accent2>
        <a:accent3>
          <a:srgbClr val="FFFFFF"/>
        </a:accent3>
        <a:accent4>
          <a:srgbClr val="000000"/>
        </a:accent4>
        <a:accent5>
          <a:srgbClr val="B8C2DC"/>
        </a:accent5>
        <a:accent6>
          <a:srgbClr val="B71C22"/>
        </a:accent6>
        <a:hlink>
          <a:srgbClr val="243E8F"/>
        </a:hlink>
        <a:folHlink>
          <a:srgbClr val="B0BF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Security Plan</Template>
  <TotalTime>257</TotalTime>
  <Words>203</Words>
  <Application>Microsoft Office PowerPoint</Application>
  <PresentationFormat>On-screen Show (4:3)</PresentationFormat>
  <Paragraphs>65</Paragraphs>
  <Slides>7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Tahoma</vt:lpstr>
      <vt:lpstr>ヒラギノ角ゴ Pro W3</vt:lpstr>
      <vt:lpstr>Arial</vt:lpstr>
      <vt:lpstr>Wingdings 2</vt:lpstr>
      <vt:lpstr>Wingdings 3</vt:lpstr>
      <vt:lpstr>Security Plan</vt:lpstr>
      <vt:lpstr>Security Plan</vt:lpstr>
      <vt:lpstr>Security Plan</vt:lpstr>
      <vt:lpstr>Mobile Database browser project</vt:lpstr>
      <vt:lpstr>About Namemedia</vt:lpstr>
      <vt:lpstr>Connecting Media network users</vt:lpstr>
      <vt:lpstr>Connected case</vt:lpstr>
      <vt:lpstr>Totally mobile case</vt:lpstr>
      <vt:lpstr>Some requirements/challenges</vt:lpstr>
      <vt:lpstr>Generic Forum/social media app</vt:lpstr>
    </vt:vector>
  </TitlesOfParts>
  <Company>NameMedia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Database browser project</dc:title>
  <dc:creator>kosborn</dc:creator>
  <cp:lastModifiedBy>Ethan Bolker</cp:lastModifiedBy>
  <cp:revision>26</cp:revision>
  <dcterms:created xsi:type="dcterms:W3CDTF">2009-09-15T13:46:34Z</dcterms:created>
  <dcterms:modified xsi:type="dcterms:W3CDTF">2009-09-21T12:51:55Z</dcterms:modified>
</cp:coreProperties>
</file>